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4"/>
  </p:sldMasterIdLst>
  <p:sldIdLst>
    <p:sldId id="256" r:id="rId5"/>
    <p:sldId id="257" r:id="rId6"/>
    <p:sldId id="259" r:id="rId7"/>
    <p:sldId id="260" r:id="rId8"/>
    <p:sldId id="261" r:id="rId9"/>
    <p:sldId id="264" r:id="rId10"/>
    <p:sldId id="263" r:id="rId11"/>
    <p:sldId id="267" r:id="rId12"/>
    <p:sldId id="265" r:id="rId13"/>
    <p:sldId id="268" r:id="rId14"/>
    <p:sldId id="269" r:id="rId15"/>
    <p:sldId id="271" r:id="rId16"/>
    <p:sldId id="272" r:id="rId17"/>
    <p:sldId id="274" r:id="rId18"/>
    <p:sldId id="277" r:id="rId19"/>
    <p:sldId id="280" r:id="rId20"/>
    <p:sldId id="275" r:id="rId21"/>
    <p:sldId id="276" r:id="rId22"/>
    <p:sldId id="281" r:id="rId23"/>
    <p:sldId id="282" r:id="rId24"/>
    <p:sldId id="283" r:id="rId25"/>
    <p:sldId id="285" r:id="rId26"/>
    <p:sldId id="284" r:id="rId27"/>
    <p:sldId id="286" r:id="rId28"/>
    <p:sldId id="270" r:id="rId29"/>
    <p:sldId id="273" r:id="rId30"/>
    <p:sldId id="278" r:id="rId31"/>
    <p:sldId id="27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4660"/>
  </p:normalViewPr>
  <p:slideViewPr>
    <p:cSldViewPr snapToGrid="0">
      <p:cViewPr>
        <p:scale>
          <a:sx n="70" d="100"/>
          <a:sy n="70" d="100"/>
        </p:scale>
        <p:origin x="5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39698C1-A906-42FE-8180-01A81852DCE7}"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F29419-1F9F-4A24-A928-B0B12EB8A2CF}" type="slidenum">
              <a:rPr lang="en-US" smtClean="0"/>
              <a:t>‹#›</a:t>
            </a:fld>
            <a:endParaRPr lang="en-US"/>
          </a:p>
        </p:txBody>
      </p:sp>
    </p:spTree>
    <p:extLst>
      <p:ext uri="{BB962C8B-B14F-4D97-AF65-F5344CB8AC3E}">
        <p14:creationId xmlns:p14="http://schemas.microsoft.com/office/powerpoint/2010/main" val="1848277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9698C1-A906-42FE-8180-01A81852DCE7}"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F29419-1F9F-4A24-A928-B0B12EB8A2CF}" type="slidenum">
              <a:rPr lang="en-US" smtClean="0"/>
              <a:t>‹#›</a:t>
            </a:fld>
            <a:endParaRPr lang="en-US"/>
          </a:p>
        </p:txBody>
      </p:sp>
    </p:spTree>
    <p:extLst>
      <p:ext uri="{BB962C8B-B14F-4D97-AF65-F5344CB8AC3E}">
        <p14:creationId xmlns:p14="http://schemas.microsoft.com/office/powerpoint/2010/main" val="583430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9698C1-A906-42FE-8180-01A81852DCE7}"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F29419-1F9F-4A24-A928-B0B12EB8A2CF}" type="slidenum">
              <a:rPr lang="en-US" smtClean="0"/>
              <a:t>‹#›</a:t>
            </a:fld>
            <a:endParaRPr lang="en-US"/>
          </a:p>
        </p:txBody>
      </p:sp>
    </p:spTree>
    <p:extLst>
      <p:ext uri="{BB962C8B-B14F-4D97-AF65-F5344CB8AC3E}">
        <p14:creationId xmlns:p14="http://schemas.microsoft.com/office/powerpoint/2010/main" val="1234928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9698C1-A906-42FE-8180-01A81852DCE7}"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F29419-1F9F-4A24-A928-B0B12EB8A2CF}" type="slidenum">
              <a:rPr lang="en-US" smtClean="0"/>
              <a:t>‹#›</a:t>
            </a:fld>
            <a:endParaRPr lang="en-US"/>
          </a:p>
        </p:txBody>
      </p:sp>
    </p:spTree>
    <p:extLst>
      <p:ext uri="{BB962C8B-B14F-4D97-AF65-F5344CB8AC3E}">
        <p14:creationId xmlns:p14="http://schemas.microsoft.com/office/powerpoint/2010/main" val="2981726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39698C1-A906-42FE-8180-01A81852DCE7}"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F29419-1F9F-4A24-A928-B0B12EB8A2CF}" type="slidenum">
              <a:rPr lang="en-US" smtClean="0"/>
              <a:t>‹#›</a:t>
            </a:fld>
            <a:endParaRPr lang="en-US"/>
          </a:p>
        </p:txBody>
      </p:sp>
    </p:spTree>
    <p:extLst>
      <p:ext uri="{BB962C8B-B14F-4D97-AF65-F5344CB8AC3E}">
        <p14:creationId xmlns:p14="http://schemas.microsoft.com/office/powerpoint/2010/main" val="2784474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39698C1-A906-42FE-8180-01A81852DCE7}"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F29419-1F9F-4A24-A928-B0B12EB8A2CF}" type="slidenum">
              <a:rPr lang="en-US" smtClean="0"/>
              <a:t>‹#›</a:t>
            </a:fld>
            <a:endParaRPr lang="en-US"/>
          </a:p>
        </p:txBody>
      </p:sp>
    </p:spTree>
    <p:extLst>
      <p:ext uri="{BB962C8B-B14F-4D97-AF65-F5344CB8AC3E}">
        <p14:creationId xmlns:p14="http://schemas.microsoft.com/office/powerpoint/2010/main" val="184292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39698C1-A906-42FE-8180-01A81852DCE7}" type="datetimeFigureOut">
              <a:rPr lang="en-US" smtClean="0"/>
              <a:t>9/3/2020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F29419-1F9F-4A24-A928-B0B12EB8A2CF}" type="slidenum">
              <a:rPr lang="en-US" smtClean="0"/>
              <a:t>‹#›</a:t>
            </a:fld>
            <a:endParaRPr lang="en-US"/>
          </a:p>
        </p:txBody>
      </p:sp>
    </p:spTree>
    <p:extLst>
      <p:ext uri="{BB962C8B-B14F-4D97-AF65-F5344CB8AC3E}">
        <p14:creationId xmlns:p14="http://schemas.microsoft.com/office/powerpoint/2010/main" val="2246524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39698C1-A906-42FE-8180-01A81852DCE7}" type="datetimeFigureOut">
              <a:rPr lang="en-US" smtClean="0"/>
              <a:t>9/3/2020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F29419-1F9F-4A24-A928-B0B12EB8A2CF}" type="slidenum">
              <a:rPr lang="en-US" smtClean="0"/>
              <a:t>‹#›</a:t>
            </a:fld>
            <a:endParaRPr lang="en-US"/>
          </a:p>
        </p:txBody>
      </p:sp>
    </p:spTree>
    <p:extLst>
      <p:ext uri="{BB962C8B-B14F-4D97-AF65-F5344CB8AC3E}">
        <p14:creationId xmlns:p14="http://schemas.microsoft.com/office/powerpoint/2010/main" val="3065263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698C1-A906-42FE-8180-01A81852DCE7}" type="datetimeFigureOut">
              <a:rPr lang="en-US" smtClean="0"/>
              <a:t>9/3/2020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F29419-1F9F-4A24-A928-B0B12EB8A2CF}" type="slidenum">
              <a:rPr lang="en-US" smtClean="0"/>
              <a:t>‹#›</a:t>
            </a:fld>
            <a:endParaRPr lang="en-US"/>
          </a:p>
        </p:txBody>
      </p:sp>
    </p:spTree>
    <p:extLst>
      <p:ext uri="{BB962C8B-B14F-4D97-AF65-F5344CB8AC3E}">
        <p14:creationId xmlns:p14="http://schemas.microsoft.com/office/powerpoint/2010/main" val="4184130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39698C1-A906-42FE-8180-01A81852DCE7}"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F29419-1F9F-4A24-A928-B0B12EB8A2CF}" type="slidenum">
              <a:rPr lang="en-US" smtClean="0"/>
              <a:t>‹#›</a:t>
            </a:fld>
            <a:endParaRPr lang="en-US"/>
          </a:p>
        </p:txBody>
      </p:sp>
    </p:spTree>
    <p:extLst>
      <p:ext uri="{BB962C8B-B14F-4D97-AF65-F5344CB8AC3E}">
        <p14:creationId xmlns:p14="http://schemas.microsoft.com/office/powerpoint/2010/main" val="3094765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39698C1-A906-42FE-8180-01A81852DCE7}"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F29419-1F9F-4A24-A928-B0B12EB8A2CF}" type="slidenum">
              <a:rPr lang="en-US" smtClean="0"/>
              <a:t>‹#›</a:t>
            </a:fld>
            <a:endParaRPr lang="en-US"/>
          </a:p>
        </p:txBody>
      </p:sp>
    </p:spTree>
    <p:extLst>
      <p:ext uri="{BB962C8B-B14F-4D97-AF65-F5344CB8AC3E}">
        <p14:creationId xmlns:p14="http://schemas.microsoft.com/office/powerpoint/2010/main" val="2174557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698C1-A906-42FE-8180-01A81852DCE7}" type="datetimeFigureOut">
              <a:rPr lang="en-US" smtClean="0"/>
              <a:t>9/3/2020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29419-1F9F-4A24-A928-B0B12EB8A2CF}" type="slidenum">
              <a:rPr lang="en-US" smtClean="0"/>
              <a:t>‹#›</a:t>
            </a:fld>
            <a:endParaRPr lang="en-US"/>
          </a:p>
        </p:txBody>
      </p:sp>
    </p:spTree>
    <p:extLst>
      <p:ext uri="{BB962C8B-B14F-4D97-AF65-F5344CB8AC3E}">
        <p14:creationId xmlns:p14="http://schemas.microsoft.com/office/powerpoint/2010/main" val="645212392"/>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dc.gov/nchs/nvss/vsrr/covid_weekly/index.htm#Comorbiditi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livescience.com/covid-19-comorbidities.htm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youtu.be/hVimVzgtD6w"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um5gMZcZWm0&amp;feature=shar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hyperlink" Target="http://devbioinformatics.org/"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DAN602: Statistics for Data Analytics	</a:t>
            </a:r>
            <a:endParaRPr lang="en-US" dirty="0"/>
          </a:p>
        </p:txBody>
      </p:sp>
      <p:sp>
        <p:nvSpPr>
          <p:cNvPr id="3" name="Subtitle 2"/>
          <p:cNvSpPr>
            <a:spLocks noGrp="1"/>
          </p:cNvSpPr>
          <p:nvPr>
            <p:ph type="subTitle" idx="1"/>
          </p:nvPr>
        </p:nvSpPr>
        <p:spPr/>
        <p:txBody>
          <a:bodyPr/>
          <a:lstStyle/>
          <a:p>
            <a:r>
              <a:rPr lang="en-US" dirty="0" smtClean="0"/>
              <a:t>Rob Harbert</a:t>
            </a:r>
            <a:endParaRPr lang="en-US" dirty="0"/>
          </a:p>
        </p:txBody>
      </p:sp>
    </p:spTree>
    <p:extLst>
      <p:ext uri="{BB962C8B-B14F-4D97-AF65-F5344CB8AC3E}">
        <p14:creationId xmlns:p14="http://schemas.microsoft.com/office/powerpoint/2010/main" val="1894917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DAN 602</a:t>
            </a:r>
            <a:endParaRPr lang="en-US" dirty="0"/>
          </a:p>
        </p:txBody>
      </p:sp>
      <p:sp>
        <p:nvSpPr>
          <p:cNvPr id="3" name="Content Placeholder 2"/>
          <p:cNvSpPr>
            <a:spLocks noGrp="1"/>
          </p:cNvSpPr>
          <p:nvPr>
            <p:ph idx="1"/>
          </p:nvPr>
        </p:nvSpPr>
        <p:spPr/>
        <p:txBody>
          <a:bodyPr/>
          <a:lstStyle/>
          <a:p>
            <a:r>
              <a:rPr lang="en-US" dirty="0" err="1" smtClean="0"/>
              <a:t>eLearn</a:t>
            </a:r>
            <a:endParaRPr lang="en-US" dirty="0" smtClean="0"/>
          </a:p>
          <a:p>
            <a:r>
              <a:rPr lang="en-US" dirty="0" smtClean="0"/>
              <a:t>Books</a:t>
            </a:r>
          </a:p>
          <a:p>
            <a:r>
              <a:rPr lang="en-US" dirty="0" smtClean="0"/>
              <a:t>Use Slack!</a:t>
            </a:r>
          </a:p>
          <a:p>
            <a:r>
              <a:rPr lang="en-US" dirty="0" smtClean="0"/>
              <a:t>Zoom office hours</a:t>
            </a:r>
            <a:endParaRPr lang="en-US" dirty="0"/>
          </a:p>
        </p:txBody>
      </p:sp>
    </p:spTree>
    <p:extLst>
      <p:ext uri="{BB962C8B-B14F-4D97-AF65-F5344CB8AC3E}">
        <p14:creationId xmlns:p14="http://schemas.microsoft.com/office/powerpoint/2010/main" val="3217569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a:t>
            </a:r>
            <a:endParaRPr lang="en-US" dirty="0"/>
          </a:p>
        </p:txBody>
      </p:sp>
    </p:spTree>
    <p:extLst>
      <p:ext uri="{BB962C8B-B14F-4D97-AF65-F5344CB8AC3E}">
        <p14:creationId xmlns:p14="http://schemas.microsoft.com/office/powerpoint/2010/main" val="3308537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until 10:40</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5674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What are we trying to do with statistics?</a:t>
            </a:r>
            <a:endParaRPr lang="en-US" dirty="0"/>
          </a:p>
        </p:txBody>
      </p:sp>
      <p:sp>
        <p:nvSpPr>
          <p:cNvPr id="3" name="Text Placeholder 2"/>
          <p:cNvSpPr>
            <a:spLocks noGrp="1"/>
          </p:cNvSpPr>
          <p:nvPr>
            <p:ph type="body" idx="1"/>
          </p:nvPr>
        </p:nvSpPr>
        <p:spPr/>
        <p:txBody>
          <a:bodyPr/>
          <a:lstStyle/>
          <a:p>
            <a:r>
              <a:rPr lang="en-US" dirty="0" smtClean="0"/>
              <a:t>Or: “Lies, damned lies, and statistics” – Mark Twain, </a:t>
            </a:r>
            <a:r>
              <a:rPr lang="en-US" i="1" dirty="0" smtClean="0"/>
              <a:t>et al.</a:t>
            </a:r>
            <a:endParaRPr lang="en-US" dirty="0"/>
          </a:p>
        </p:txBody>
      </p:sp>
    </p:spTree>
    <p:extLst>
      <p:ext uri="{BB962C8B-B14F-4D97-AF65-F5344CB8AC3E}">
        <p14:creationId xmlns:p14="http://schemas.microsoft.com/office/powerpoint/2010/main" val="1779303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a:t>
            </a:r>
            <a:endParaRPr lang="en-US" dirty="0"/>
          </a:p>
        </p:txBody>
      </p:sp>
      <p:sp>
        <p:nvSpPr>
          <p:cNvPr id="3" name="Content Placeholder 2"/>
          <p:cNvSpPr>
            <a:spLocks noGrp="1"/>
          </p:cNvSpPr>
          <p:nvPr>
            <p:ph idx="1"/>
          </p:nvPr>
        </p:nvSpPr>
        <p:spPr/>
        <p:txBody>
          <a:bodyPr/>
          <a:lstStyle/>
          <a:p>
            <a:r>
              <a:rPr lang="en-US" dirty="0"/>
              <a:t>the science that deals with the collection, classification, analysis, and interpretation of numerical facts or data, and that, by use of mathematical theories of probability, imposes order and regularity on aggregates of more or less disparate elements</a:t>
            </a:r>
            <a:r>
              <a:rPr lang="en-US" dirty="0" smtClean="0"/>
              <a:t>. (dictionary.com)</a:t>
            </a:r>
          </a:p>
          <a:p>
            <a:pPr lvl="1"/>
            <a:r>
              <a:rPr lang="en-US" dirty="0" smtClean="0"/>
              <a:t>A “science” -&gt; </a:t>
            </a:r>
          </a:p>
          <a:p>
            <a:pPr lvl="1"/>
            <a:r>
              <a:rPr lang="en-US" dirty="0" smtClean="0"/>
              <a:t>Collection, classification (organization), analysis, and interpretation</a:t>
            </a:r>
          </a:p>
          <a:p>
            <a:pPr lvl="1"/>
            <a:r>
              <a:rPr lang="en-US" dirty="0" smtClean="0"/>
              <a:t>Numerical facts or data</a:t>
            </a:r>
          </a:p>
          <a:p>
            <a:pPr lvl="1"/>
            <a:r>
              <a:rPr lang="en-US" dirty="0" smtClean="0"/>
              <a:t>PROBABILITY</a:t>
            </a:r>
          </a:p>
          <a:p>
            <a:pPr lvl="1"/>
            <a:r>
              <a:rPr lang="en-US" dirty="0" smtClean="0"/>
              <a:t>WTF? “imposes order and …”</a:t>
            </a:r>
            <a:endParaRPr lang="en-US" dirty="0"/>
          </a:p>
        </p:txBody>
      </p:sp>
    </p:spTree>
    <p:extLst>
      <p:ext uri="{BB962C8B-B14F-4D97-AF65-F5344CB8AC3E}">
        <p14:creationId xmlns:p14="http://schemas.microsoft.com/office/powerpoint/2010/main" val="3208263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a:t>
            </a:r>
            <a:endParaRPr lang="en-US" dirty="0"/>
          </a:p>
        </p:txBody>
      </p:sp>
      <p:sp>
        <p:nvSpPr>
          <p:cNvPr id="3" name="Content Placeholder 2"/>
          <p:cNvSpPr>
            <a:spLocks noGrp="1"/>
          </p:cNvSpPr>
          <p:nvPr>
            <p:ph idx="1"/>
          </p:nvPr>
        </p:nvSpPr>
        <p:spPr/>
        <p:txBody>
          <a:bodyPr/>
          <a:lstStyle/>
          <a:p>
            <a:r>
              <a:rPr lang="en-US" dirty="0" smtClean="0"/>
              <a:t>Statistics is done by humans</a:t>
            </a:r>
          </a:p>
          <a:p>
            <a:pPr lvl="1"/>
            <a:r>
              <a:rPr lang="en-US" dirty="0" smtClean="0"/>
              <a:t>And humans have an agenda</a:t>
            </a:r>
          </a:p>
          <a:p>
            <a:r>
              <a:rPr lang="en-US" dirty="0" smtClean="0"/>
              <a:t>Numbers always sound real</a:t>
            </a:r>
          </a:p>
          <a:p>
            <a:pPr lvl="1"/>
            <a:r>
              <a:rPr lang="en-US" dirty="0" smtClean="0"/>
              <a:t>But should be critically examined</a:t>
            </a:r>
          </a:p>
          <a:p>
            <a:r>
              <a:rPr lang="en-US" dirty="0" smtClean="0"/>
              <a:t>Most people don’t really care about facts.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1386" y="1690688"/>
            <a:ext cx="2857500" cy="2857500"/>
          </a:xfrm>
          <a:prstGeom prst="rect">
            <a:avLst/>
          </a:prstGeom>
        </p:spPr>
      </p:pic>
      <p:sp>
        <p:nvSpPr>
          <p:cNvPr id="5" name="TextBox 4"/>
          <p:cNvSpPr txBox="1"/>
          <p:nvPr/>
        </p:nvSpPr>
        <p:spPr>
          <a:xfrm>
            <a:off x="8041386" y="4683125"/>
            <a:ext cx="3203377" cy="369332"/>
          </a:xfrm>
          <a:prstGeom prst="rect">
            <a:avLst/>
          </a:prstGeom>
          <a:noFill/>
        </p:spPr>
        <p:txBody>
          <a:bodyPr wrap="none" rtlCol="0">
            <a:spAutoFit/>
          </a:bodyPr>
          <a:lstStyle/>
          <a:p>
            <a:r>
              <a:rPr lang="en-US" dirty="0" smtClean="0"/>
              <a:t>This guy ^^ wrote your textbook</a:t>
            </a:r>
            <a:endParaRPr lang="en-US" dirty="0"/>
          </a:p>
        </p:txBody>
      </p:sp>
    </p:spTree>
    <p:extLst>
      <p:ext uri="{BB962C8B-B14F-4D97-AF65-F5344CB8AC3E}">
        <p14:creationId xmlns:p14="http://schemas.microsoft.com/office/powerpoint/2010/main" val="3236241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202" y="1212977"/>
            <a:ext cx="8441595" cy="4351338"/>
          </a:xfrm>
        </p:spPr>
      </p:pic>
    </p:spTree>
    <p:extLst>
      <p:ext uri="{BB962C8B-B14F-4D97-AF65-F5344CB8AC3E}">
        <p14:creationId xmlns:p14="http://schemas.microsoft.com/office/powerpoint/2010/main" val="2425628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 trying to do?</a:t>
            </a:r>
            <a:endParaRPr lang="en-US" dirty="0"/>
          </a:p>
        </p:txBody>
      </p:sp>
      <p:sp>
        <p:nvSpPr>
          <p:cNvPr id="3" name="Content Placeholder 2"/>
          <p:cNvSpPr>
            <a:spLocks noGrp="1"/>
          </p:cNvSpPr>
          <p:nvPr>
            <p:ph idx="1"/>
          </p:nvPr>
        </p:nvSpPr>
        <p:spPr/>
        <p:txBody>
          <a:bodyPr/>
          <a:lstStyle/>
          <a:p>
            <a:r>
              <a:rPr lang="en-US" dirty="0" smtClean="0"/>
              <a:t>Apply statistics in an objective and accurate manner</a:t>
            </a:r>
          </a:p>
          <a:p>
            <a:pPr lvl="1"/>
            <a:r>
              <a:rPr lang="en-US" dirty="0" smtClean="0"/>
              <a:t>Understand statistical theory</a:t>
            </a:r>
          </a:p>
          <a:p>
            <a:pPr lvl="1"/>
            <a:r>
              <a:rPr lang="en-US" dirty="0" smtClean="0"/>
              <a:t>Develop practical analysis skills (descriptive and inferential stats in SAS)</a:t>
            </a:r>
          </a:p>
          <a:p>
            <a:pPr lvl="1"/>
            <a:r>
              <a:rPr lang="en-US" dirty="0" smtClean="0"/>
              <a:t>Apply to real data </a:t>
            </a:r>
          </a:p>
          <a:p>
            <a:pPr marL="457200" lvl="1" indent="0">
              <a:buNone/>
            </a:pPr>
            <a:endParaRPr lang="en-US" dirty="0" smtClean="0"/>
          </a:p>
          <a:p>
            <a:r>
              <a:rPr lang="en-US" dirty="0" smtClean="0"/>
              <a:t>Be </a:t>
            </a:r>
            <a:r>
              <a:rPr lang="en-US" i="1" dirty="0" smtClean="0"/>
              <a:t>critical </a:t>
            </a:r>
            <a:r>
              <a:rPr lang="en-US" dirty="0" smtClean="0"/>
              <a:t>of our methods and those we see</a:t>
            </a:r>
          </a:p>
          <a:p>
            <a:endParaRPr lang="en-US" dirty="0"/>
          </a:p>
        </p:txBody>
      </p:sp>
    </p:spTree>
    <p:extLst>
      <p:ext uri="{BB962C8B-B14F-4D97-AF65-F5344CB8AC3E}">
        <p14:creationId xmlns:p14="http://schemas.microsoft.com/office/powerpoint/2010/main" val="32675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is…</a:t>
            </a:r>
            <a:endParaRPr lang="en-US" dirty="0"/>
          </a:p>
        </p:txBody>
      </p:sp>
      <p:sp>
        <p:nvSpPr>
          <p:cNvPr id="3" name="Content Placeholder 2"/>
          <p:cNvSpPr>
            <a:spLocks noGrp="1"/>
          </p:cNvSpPr>
          <p:nvPr>
            <p:ph idx="1"/>
          </p:nvPr>
        </p:nvSpPr>
        <p:spPr/>
        <p:txBody>
          <a:bodyPr/>
          <a:lstStyle/>
          <a:p>
            <a:r>
              <a:rPr lang="en-US" dirty="0" smtClean="0"/>
              <a:t>A scientific process (observe, hypothesize, collect data, test, interpret)</a:t>
            </a:r>
          </a:p>
          <a:p>
            <a:r>
              <a:rPr lang="en-US" dirty="0" smtClean="0"/>
              <a:t>Objective </a:t>
            </a:r>
          </a:p>
          <a:p>
            <a:pPr lvl="1"/>
            <a:r>
              <a:rPr lang="en-US" dirty="0" smtClean="0"/>
              <a:t>*but see Twain</a:t>
            </a:r>
          </a:p>
          <a:p>
            <a:r>
              <a:rPr lang="en-US" dirty="0" smtClean="0"/>
              <a:t>Requires data</a:t>
            </a:r>
          </a:p>
          <a:p>
            <a:r>
              <a:rPr lang="en-US" dirty="0" smtClean="0"/>
              <a:t>Requires probability</a:t>
            </a:r>
          </a:p>
          <a:p>
            <a:r>
              <a:rPr lang="en-US" dirty="0" smtClean="0"/>
              <a:t>Requires interpretation</a:t>
            </a:r>
          </a:p>
        </p:txBody>
      </p:sp>
    </p:spTree>
    <p:extLst>
      <p:ext uri="{BB962C8B-B14F-4D97-AF65-F5344CB8AC3E}">
        <p14:creationId xmlns:p14="http://schemas.microsoft.com/office/powerpoint/2010/main" val="2794362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to practice…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67165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lstStyle/>
          <a:p>
            <a:r>
              <a:rPr lang="en-US" dirty="0" smtClean="0"/>
              <a:t>Schedule:</a:t>
            </a:r>
          </a:p>
          <a:p>
            <a:pPr lvl="1"/>
            <a:r>
              <a:rPr lang="en-US" dirty="0" smtClean="0"/>
              <a:t>9:30 – 10:20 DAN 602 – Welcome &amp; Introductions</a:t>
            </a:r>
          </a:p>
          <a:p>
            <a:pPr lvl="1"/>
            <a:r>
              <a:rPr lang="en-US" dirty="0" smtClean="0"/>
              <a:t>10:45-11:00 – Deb Salvucci</a:t>
            </a:r>
          </a:p>
          <a:p>
            <a:pPr lvl="1"/>
            <a:r>
              <a:rPr lang="en-US" dirty="0" smtClean="0"/>
              <a:t>11:00 – 12:00 – Library Tour (Heather Perry)</a:t>
            </a:r>
          </a:p>
          <a:p>
            <a:pPr lvl="1"/>
            <a:r>
              <a:rPr lang="en-US" dirty="0" smtClean="0"/>
              <a:t>12:00 – 1:00 DAN602 – Discussion: What are we trying to do with statistics?</a:t>
            </a:r>
          </a:p>
          <a:p>
            <a:pPr lvl="1"/>
            <a:r>
              <a:rPr lang="en-US" dirty="0" smtClean="0"/>
              <a:t>1:00 – 2:00 Lunch</a:t>
            </a:r>
          </a:p>
          <a:p>
            <a:pPr lvl="1"/>
            <a:r>
              <a:rPr lang="en-US" dirty="0" smtClean="0"/>
              <a:t>2:00 – 4:00 DAN602 – SAS Studio orientation (import &amp; visualize data)</a:t>
            </a:r>
            <a:endParaRPr lang="en-US" dirty="0"/>
          </a:p>
        </p:txBody>
      </p:sp>
    </p:spTree>
    <p:extLst>
      <p:ext uri="{BB962C8B-B14F-4D97-AF65-F5344CB8AC3E}">
        <p14:creationId xmlns:p14="http://schemas.microsoft.com/office/powerpoint/2010/main" val="142160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Stats: Which masks are best?</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43359"/>
          <a:stretch/>
        </p:blipFill>
        <p:spPr>
          <a:xfrm>
            <a:off x="5974080" y="2103914"/>
            <a:ext cx="5081016" cy="3385008"/>
          </a:xfrm>
        </p:spPr>
      </p:pic>
      <p:sp>
        <p:nvSpPr>
          <p:cNvPr id="5" name="Rectangle 4"/>
          <p:cNvSpPr/>
          <p:nvPr/>
        </p:nvSpPr>
        <p:spPr>
          <a:xfrm>
            <a:off x="131064" y="2103914"/>
            <a:ext cx="5492496" cy="2031325"/>
          </a:xfrm>
          <a:prstGeom prst="rect">
            <a:avLst/>
          </a:prstGeom>
        </p:spPr>
        <p:txBody>
          <a:bodyPr wrap="square">
            <a:spAutoFit/>
          </a:bodyPr>
          <a:lstStyle/>
          <a:p>
            <a:r>
              <a:rPr lang="en-US" b="1" dirty="0"/>
              <a:t>Droplet transmission through face masks. (A)</a:t>
            </a:r>
            <a:r>
              <a:rPr lang="en-US" dirty="0"/>
              <a:t> Relative droplet transmission through the corresponding mask. Each solid data point represents the mean and standard deviation over 10 trials for the same mask, normalized to the control trial (no mask), and tested by one speaker. The hollow data points are the mean and standard deviations of the relative counts over four speakers. </a:t>
            </a:r>
          </a:p>
        </p:txBody>
      </p:sp>
    </p:spTree>
    <p:extLst>
      <p:ext uri="{BB962C8B-B14F-4D97-AF65-F5344CB8AC3E}">
        <p14:creationId xmlns:p14="http://schemas.microsoft.com/office/powerpoint/2010/main" val="3931846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CDC noted that "For 6% of the deaths, COVID-19 was the only cause mentioned."</a:t>
            </a:r>
          </a:p>
        </p:txBody>
      </p:sp>
      <p:sp>
        <p:nvSpPr>
          <p:cNvPr id="3" name="Content Placeholder 2"/>
          <p:cNvSpPr>
            <a:spLocks noGrp="1"/>
          </p:cNvSpPr>
          <p:nvPr>
            <p:ph idx="1"/>
          </p:nvPr>
        </p:nvSpPr>
        <p:spPr/>
        <p:txBody>
          <a:bodyPr/>
          <a:lstStyle/>
          <a:p>
            <a:r>
              <a:rPr lang="en-US" dirty="0" smtClean="0"/>
              <a:t>So… it’s just people with pre-existing illness dying, right?</a:t>
            </a:r>
            <a:endParaRPr lang="en-US" dirty="0"/>
          </a:p>
        </p:txBody>
      </p:sp>
    </p:spTree>
    <p:extLst>
      <p:ext uri="{BB962C8B-B14F-4D97-AF65-F5344CB8AC3E}">
        <p14:creationId xmlns:p14="http://schemas.microsoft.com/office/powerpoint/2010/main" val="209542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CDC noted that "For 6% of the deaths, COVID-19 was the only cause mentioned."</a:t>
            </a:r>
          </a:p>
        </p:txBody>
      </p:sp>
      <p:sp>
        <p:nvSpPr>
          <p:cNvPr id="3" name="Content Placeholder 2"/>
          <p:cNvSpPr>
            <a:spLocks noGrp="1"/>
          </p:cNvSpPr>
          <p:nvPr>
            <p:ph idx="1"/>
          </p:nvPr>
        </p:nvSpPr>
        <p:spPr/>
        <p:txBody>
          <a:bodyPr/>
          <a:lstStyle/>
          <a:p>
            <a:r>
              <a:rPr lang="en-US" dirty="0" smtClean="0"/>
              <a:t>So… it’s just people with pre-existing illness dying, right?</a:t>
            </a:r>
            <a:endParaRPr lang="en-US" dirty="0"/>
          </a:p>
        </p:txBody>
      </p:sp>
      <p:pic>
        <p:nvPicPr>
          <p:cNvPr id="4" name="Picture 3"/>
          <p:cNvPicPr>
            <a:picLocks noChangeAspect="1"/>
          </p:cNvPicPr>
          <p:nvPr/>
        </p:nvPicPr>
        <p:blipFill>
          <a:blip r:embed="rId2"/>
          <a:stretch>
            <a:fillRect/>
          </a:stretch>
        </p:blipFill>
        <p:spPr>
          <a:xfrm>
            <a:off x="1581340" y="2867406"/>
            <a:ext cx="8791575" cy="2933700"/>
          </a:xfrm>
          <a:prstGeom prst="rect">
            <a:avLst/>
          </a:prstGeom>
        </p:spPr>
      </p:pic>
    </p:spTree>
    <p:extLst>
      <p:ext uri="{BB962C8B-B14F-4D97-AF65-F5344CB8AC3E}">
        <p14:creationId xmlns:p14="http://schemas.microsoft.com/office/powerpoint/2010/main" val="1552170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CDC noted that "For 6% of the deaths, COVID-19 was the only cause mentioned."</a:t>
            </a:r>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www.cdc.gov/nchs/nvss/vsrr/covid_weekly/index.htm#Comorbidities</a:t>
            </a:r>
            <a:r>
              <a:rPr lang="en-US" dirty="0" smtClean="0"/>
              <a:t> </a:t>
            </a:r>
          </a:p>
        </p:txBody>
      </p:sp>
      <p:pic>
        <p:nvPicPr>
          <p:cNvPr id="4" name="Picture 3"/>
          <p:cNvPicPr>
            <a:picLocks noChangeAspect="1"/>
          </p:cNvPicPr>
          <p:nvPr/>
        </p:nvPicPr>
        <p:blipFill>
          <a:blip r:embed="rId3"/>
          <a:stretch>
            <a:fillRect/>
          </a:stretch>
        </p:blipFill>
        <p:spPr>
          <a:xfrm>
            <a:off x="3006136" y="2349055"/>
            <a:ext cx="6179728" cy="4399217"/>
          </a:xfrm>
          <a:prstGeom prst="rect">
            <a:avLst/>
          </a:prstGeom>
        </p:spPr>
      </p:pic>
    </p:spTree>
    <p:extLst>
      <p:ext uri="{BB962C8B-B14F-4D97-AF65-F5344CB8AC3E}">
        <p14:creationId xmlns:p14="http://schemas.microsoft.com/office/powerpoint/2010/main" val="223283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analysis here:</a:t>
            </a:r>
            <a:endParaRPr lang="en-US" dirty="0"/>
          </a:p>
        </p:txBody>
      </p:sp>
      <p:sp>
        <p:nvSpPr>
          <p:cNvPr id="3" name="Text Placeholder 2"/>
          <p:cNvSpPr>
            <a:spLocks noGrp="1"/>
          </p:cNvSpPr>
          <p:nvPr>
            <p:ph type="body" idx="1"/>
          </p:nvPr>
        </p:nvSpPr>
        <p:spPr/>
        <p:txBody>
          <a:bodyPr/>
          <a:lstStyle/>
          <a:p>
            <a:r>
              <a:rPr lang="en-US" dirty="0">
                <a:hlinkClick r:id="rId2"/>
              </a:rPr>
              <a:t>https://</a:t>
            </a:r>
            <a:r>
              <a:rPr lang="en-US" dirty="0" smtClean="0">
                <a:hlinkClick r:id="rId2"/>
              </a:rPr>
              <a:t>www.livescience.com/covid-19-comorbidities.html</a:t>
            </a:r>
            <a:r>
              <a:rPr lang="en-US" dirty="0" smtClean="0"/>
              <a:t> </a:t>
            </a:r>
            <a:endParaRPr lang="en-US" dirty="0"/>
          </a:p>
        </p:txBody>
      </p:sp>
    </p:spTree>
    <p:extLst>
      <p:ext uri="{BB962C8B-B14F-4D97-AF65-F5344CB8AC3E}">
        <p14:creationId xmlns:p14="http://schemas.microsoft.com/office/powerpoint/2010/main" val="3354706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#1: The “best” stats video…</a:t>
            </a:r>
            <a:endParaRPr lang="en-US" dirty="0"/>
          </a:p>
        </p:txBody>
      </p:sp>
      <p:sp>
        <p:nvSpPr>
          <p:cNvPr id="3" name="Content Placeholder 2"/>
          <p:cNvSpPr>
            <a:spLocks noGrp="1"/>
          </p:cNvSpPr>
          <p:nvPr>
            <p:ph idx="1"/>
          </p:nvPr>
        </p:nvSpPr>
        <p:spPr/>
        <p:txBody>
          <a:bodyPr/>
          <a:lstStyle/>
          <a:p>
            <a:r>
              <a:rPr lang="en-US" i="1" dirty="0"/>
              <a:t>Trends in Child Mortality – </a:t>
            </a:r>
            <a:r>
              <a:rPr lang="en-US" i="1" dirty="0">
                <a:hlinkClick r:id="rId2"/>
              </a:rPr>
              <a:t>https://</a:t>
            </a:r>
            <a:r>
              <a:rPr lang="en-US" i="1" dirty="0" smtClean="0">
                <a:hlinkClick r:id="rId2"/>
              </a:rPr>
              <a:t>youtu.be/hVimVzgtD6w</a:t>
            </a:r>
            <a:endParaRPr lang="en-US" i="1" dirty="0" smtClean="0"/>
          </a:p>
          <a:p>
            <a:endParaRPr lang="en-US" dirty="0" smtClean="0"/>
          </a:p>
          <a:p>
            <a:r>
              <a:rPr lang="en-US" dirty="0" smtClean="0"/>
              <a:t>What is the question?</a:t>
            </a:r>
          </a:p>
          <a:p>
            <a:r>
              <a:rPr lang="en-US" dirty="0" smtClean="0"/>
              <a:t>What are the data?</a:t>
            </a:r>
          </a:p>
          <a:p>
            <a:r>
              <a:rPr lang="en-US" dirty="0" smtClean="0"/>
              <a:t>How are we being lead to draw conclusions? </a:t>
            </a:r>
          </a:p>
          <a:p>
            <a:endParaRPr lang="en-US" dirty="0"/>
          </a:p>
          <a:p>
            <a:r>
              <a:rPr lang="en-US" dirty="0"/>
              <a:t>Map the whole argument </a:t>
            </a:r>
            <a:r>
              <a:rPr lang="en-US" dirty="0">
                <a:sym typeface="Wingdings" panose="05000000000000000000" pitchFamily="2" charset="2"/>
              </a:rPr>
              <a:t></a:t>
            </a: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2750506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#2: Steven on car seats</a:t>
            </a:r>
            <a:endParaRPr lang="en-US" dirty="0"/>
          </a:p>
        </p:txBody>
      </p:sp>
      <p:sp>
        <p:nvSpPr>
          <p:cNvPr id="3" name="Content Placeholder 2"/>
          <p:cNvSpPr>
            <a:spLocks noGrp="1"/>
          </p:cNvSpPr>
          <p:nvPr>
            <p:ph idx="1"/>
          </p:nvPr>
        </p:nvSpPr>
        <p:spPr/>
        <p:txBody>
          <a:bodyPr>
            <a:normAutofit lnSpcReduction="10000"/>
          </a:bodyPr>
          <a:lstStyle/>
          <a:p>
            <a:r>
              <a:rPr lang="en-US" i="1" dirty="0"/>
              <a:t>Steven Levitt on Child Car Seats -- </a:t>
            </a:r>
            <a:r>
              <a:rPr lang="en-US" i="1" dirty="0">
                <a:hlinkClick r:id="rId2"/>
              </a:rPr>
              <a:t>https://</a:t>
            </a:r>
            <a:r>
              <a:rPr lang="en-US" i="1" dirty="0" smtClean="0">
                <a:hlinkClick r:id="rId2"/>
              </a:rPr>
              <a:t>www.youtube.com/watch?v=um5gMZcZWm0&amp;feature=share</a:t>
            </a:r>
            <a:endParaRPr lang="en-US" i="1" dirty="0" smtClean="0"/>
          </a:p>
          <a:p>
            <a:endParaRPr lang="en-US" i="1" dirty="0"/>
          </a:p>
          <a:p>
            <a:r>
              <a:rPr lang="en-US" dirty="0"/>
              <a:t>What is the question?</a:t>
            </a:r>
          </a:p>
          <a:p>
            <a:r>
              <a:rPr lang="en-US" dirty="0"/>
              <a:t>What are the data?</a:t>
            </a:r>
          </a:p>
          <a:p>
            <a:r>
              <a:rPr lang="en-US" dirty="0"/>
              <a:t>How are we being lead to draw conclusions? </a:t>
            </a:r>
            <a:endParaRPr lang="en-US" dirty="0" smtClean="0"/>
          </a:p>
          <a:p>
            <a:endParaRPr lang="en-US" dirty="0"/>
          </a:p>
          <a:p>
            <a:r>
              <a:rPr lang="en-US" dirty="0" smtClean="0"/>
              <a:t>Map the whole argument </a:t>
            </a:r>
            <a:r>
              <a:rPr lang="en-US" dirty="0" smtClean="0">
                <a:sym typeface="Wingdings" panose="05000000000000000000" pitchFamily="2" charset="2"/>
              </a:rPr>
              <a:t></a:t>
            </a:r>
            <a:endParaRPr lang="en-US" dirty="0"/>
          </a:p>
          <a:p>
            <a:pPr marL="0" indent="0">
              <a:buNone/>
            </a:pPr>
            <a:r>
              <a:rPr lang="en-US" i="1" dirty="0" smtClean="0"/>
              <a:t> </a:t>
            </a:r>
            <a:endParaRPr lang="en-US" dirty="0"/>
          </a:p>
          <a:p>
            <a:endParaRPr lang="en-US" dirty="0"/>
          </a:p>
        </p:txBody>
      </p:sp>
    </p:spTree>
    <p:extLst>
      <p:ext uri="{BB962C8B-B14F-4D97-AF65-F5344CB8AC3E}">
        <p14:creationId xmlns:p14="http://schemas.microsoft.com/office/powerpoint/2010/main" val="490970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Lunch</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166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SAS Studio Orientation for Stats</a:t>
            </a:r>
            <a:endParaRPr lang="en-US" dirty="0"/>
          </a:p>
        </p:txBody>
      </p:sp>
      <p:sp>
        <p:nvSpPr>
          <p:cNvPr id="3" name="Content Placeholder 2"/>
          <p:cNvSpPr>
            <a:spLocks noGrp="1"/>
          </p:cNvSpPr>
          <p:nvPr>
            <p:ph idx="1"/>
          </p:nvPr>
        </p:nvSpPr>
        <p:spPr/>
        <p:txBody>
          <a:bodyPr/>
          <a:lstStyle/>
          <a:p>
            <a:r>
              <a:rPr lang="en-US" dirty="0" smtClean="0"/>
              <a:t>Download and import data for book exercises</a:t>
            </a:r>
          </a:p>
          <a:p>
            <a:r>
              <a:rPr lang="en-US" dirty="0" smtClean="0"/>
              <a:t>Practice descriptive stats and basic visualization</a:t>
            </a:r>
          </a:p>
          <a:p>
            <a:r>
              <a:rPr lang="en-US" dirty="0" smtClean="0"/>
              <a:t>Import data from a CSV file</a:t>
            </a:r>
            <a:endParaRPr lang="en-US" dirty="0"/>
          </a:p>
        </p:txBody>
      </p:sp>
    </p:spTree>
    <p:extLst>
      <p:ext uri="{BB962C8B-B14F-4D97-AF65-F5344CB8AC3E}">
        <p14:creationId xmlns:p14="http://schemas.microsoft.com/office/powerpoint/2010/main" val="2820725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B5399-4578-A04B-9990-54F6DD859769}"/>
              </a:ext>
            </a:extLst>
          </p:cNvPr>
          <p:cNvSpPr>
            <a:spLocks noGrp="1"/>
          </p:cNvSpPr>
          <p:nvPr>
            <p:ph type="title"/>
          </p:nvPr>
        </p:nvSpPr>
        <p:spPr/>
        <p:txBody>
          <a:bodyPr/>
          <a:lstStyle/>
          <a:p>
            <a:r>
              <a:rPr lang="en-US" dirty="0"/>
              <a:t>About me</a:t>
            </a:r>
          </a:p>
        </p:txBody>
      </p:sp>
      <p:sp>
        <p:nvSpPr>
          <p:cNvPr id="3" name="Text Placeholder 2">
            <a:extLst>
              <a:ext uri="{FF2B5EF4-FFF2-40B4-BE49-F238E27FC236}">
                <a16:creationId xmlns:a16="http://schemas.microsoft.com/office/drawing/2014/main" id="{EAA093C6-50C4-8047-B3FC-95069A9B91A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2614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621A-F84A-3D40-BED6-20CC27FE25D4}"/>
              </a:ext>
            </a:extLst>
          </p:cNvPr>
          <p:cNvSpPr>
            <a:spLocks noGrp="1"/>
          </p:cNvSpPr>
          <p:nvPr>
            <p:ph type="title"/>
          </p:nvPr>
        </p:nvSpPr>
        <p:spPr/>
        <p:txBody>
          <a:bodyPr/>
          <a:lstStyle/>
          <a:p>
            <a:r>
              <a:rPr lang="en-US" dirty="0"/>
              <a:t>Academics (too many years in school)	</a:t>
            </a:r>
          </a:p>
        </p:txBody>
      </p:sp>
      <p:sp>
        <p:nvSpPr>
          <p:cNvPr id="3" name="Content Placeholder 2">
            <a:extLst>
              <a:ext uri="{FF2B5EF4-FFF2-40B4-BE49-F238E27FC236}">
                <a16:creationId xmlns:a16="http://schemas.microsoft.com/office/drawing/2014/main" id="{90C1D9CC-6F9B-0A43-9341-4E8AB0C57C39}"/>
              </a:ext>
            </a:extLst>
          </p:cNvPr>
          <p:cNvSpPr>
            <a:spLocks noGrp="1"/>
          </p:cNvSpPr>
          <p:nvPr>
            <p:ph idx="1"/>
          </p:nvPr>
        </p:nvSpPr>
        <p:spPr/>
        <p:txBody>
          <a:bodyPr/>
          <a:lstStyle/>
          <a:p>
            <a:r>
              <a:rPr lang="en-US" dirty="0"/>
              <a:t>B.S. Biology from Roanoke College</a:t>
            </a:r>
          </a:p>
          <a:p>
            <a:endParaRPr lang="en-US" dirty="0"/>
          </a:p>
          <a:p>
            <a:endParaRPr lang="en-US" dirty="0"/>
          </a:p>
          <a:p>
            <a:r>
              <a:rPr lang="en-US" dirty="0"/>
              <a:t>Ph.D. Plant </a:t>
            </a:r>
            <a:r>
              <a:rPr lang="en-US" dirty="0" smtClean="0"/>
              <a:t>Biolog</a:t>
            </a:r>
            <a:r>
              <a:rPr lang="en-US" dirty="0" smtClean="0"/>
              <a:t>y @ </a:t>
            </a:r>
            <a:r>
              <a:rPr lang="en-US" dirty="0" smtClean="0"/>
              <a:t>Cornell </a:t>
            </a:r>
            <a:r>
              <a:rPr lang="en-US" dirty="0"/>
              <a:t>University</a:t>
            </a:r>
          </a:p>
        </p:txBody>
      </p:sp>
      <p:pic>
        <p:nvPicPr>
          <p:cNvPr id="4" name="Picture 4" descr="Cornell University Logo · Cornell University Brand Center">
            <a:extLst>
              <a:ext uri="{FF2B5EF4-FFF2-40B4-BE49-F238E27FC236}">
                <a16:creationId xmlns:a16="http://schemas.microsoft.com/office/drawing/2014/main" id="{63CB21AA-6EB1-5940-942E-85BE8AACE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68" y="5231199"/>
            <a:ext cx="5069234" cy="12616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oanoke College Seal &amp; Logos">
            <a:extLst>
              <a:ext uri="{FF2B5EF4-FFF2-40B4-BE49-F238E27FC236}">
                <a16:creationId xmlns:a16="http://schemas.microsoft.com/office/drawing/2014/main" id="{245786F2-86A5-BC4C-AB6E-0DF74CE6F1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9213" y="1356950"/>
            <a:ext cx="2534587" cy="25345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duate Degrees : Graduate School">
            <a:extLst>
              <a:ext uri="{FF2B5EF4-FFF2-40B4-BE49-F238E27FC236}">
                <a16:creationId xmlns:a16="http://schemas.microsoft.com/office/drawing/2014/main" id="{AA775655-80F7-B548-9576-CE6E43EE5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233756"/>
            <a:ext cx="6336468" cy="253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950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34063C-1324-EE4B-ADDA-9EA1B7800B86}"/>
              </a:ext>
            </a:extLst>
          </p:cNvPr>
          <p:cNvPicPr>
            <a:picLocks noChangeAspect="1"/>
          </p:cNvPicPr>
          <p:nvPr/>
        </p:nvPicPr>
        <p:blipFill rotWithShape="1">
          <a:blip r:embed="rId2">
            <a:extLst>
              <a:ext uri="{28A0092B-C50C-407E-A947-70E740481C1C}">
                <a14:useLocalDpi xmlns:a14="http://schemas.microsoft.com/office/drawing/2010/main" val="0"/>
              </a:ext>
            </a:extLst>
          </a:blip>
          <a:srcRect l="8005" r="3106"/>
          <a:stretch/>
        </p:blipFill>
        <p:spPr>
          <a:xfrm>
            <a:off x="0" y="2011680"/>
            <a:ext cx="6095980" cy="3429000"/>
          </a:xfrm>
          <a:prstGeom prst="rect">
            <a:avLst/>
          </a:prstGeom>
        </p:spPr>
      </p:pic>
      <p:pic>
        <p:nvPicPr>
          <p:cNvPr id="4102" name="Picture 6" descr="The Spectrum of Life: Hall of Biodiversity | AMNH">
            <a:extLst>
              <a:ext uri="{FF2B5EF4-FFF2-40B4-BE49-F238E27FC236}">
                <a16:creationId xmlns:a16="http://schemas.microsoft.com/office/drawing/2014/main" id="{AF16DD73-FACF-544B-982F-DB524CAA62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0" r="4529" b="3"/>
          <a:stretch/>
        </p:blipFill>
        <p:spPr bwMode="auto">
          <a:xfrm>
            <a:off x="6096000" y="201168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05004D-40D8-2A4E-BE72-99D23768E78F}"/>
              </a:ext>
            </a:extLst>
          </p:cNvPr>
          <p:cNvSpPr>
            <a:spLocks noGrp="1"/>
          </p:cNvSpPr>
          <p:nvPr>
            <p:ph type="title"/>
          </p:nvPr>
        </p:nvSpPr>
        <p:spPr>
          <a:xfrm>
            <a:off x="3903226" y="10"/>
            <a:ext cx="4385569" cy="1345720"/>
          </a:xfrm>
          <a:noFill/>
        </p:spPr>
        <p:txBody>
          <a:bodyPr vert="horz" lIns="91440" tIns="45720" rIns="91440" bIns="45720" rtlCol="0" anchor="ctr">
            <a:noAutofit/>
          </a:bodyPr>
          <a:lstStyle/>
          <a:p>
            <a:pPr algn="ctr"/>
            <a:r>
              <a:rPr lang="en-US" sz="3600" b="1" kern="1200" dirty="0" smtClean="0">
                <a:latin typeface="+mj-lt"/>
                <a:ea typeface="+mj-ea"/>
                <a:cs typeface="+mj-cs"/>
              </a:rPr>
              <a:t>American Museum of Natural History</a:t>
            </a:r>
            <a:endParaRPr lang="en-US" sz="3600" b="1" kern="1200" dirty="0">
              <a:latin typeface="+mj-lt"/>
              <a:ea typeface="+mj-ea"/>
              <a:cs typeface="+mj-cs"/>
            </a:endParaRPr>
          </a:p>
        </p:txBody>
      </p:sp>
    </p:spTree>
    <p:extLst>
      <p:ext uri="{BB962C8B-B14F-4D97-AF65-F5344CB8AC3E}">
        <p14:creationId xmlns:p14="http://schemas.microsoft.com/office/powerpoint/2010/main" val="24433118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The Spectrum of Life: Hall of Biodiversity | AMNH">
            <a:extLst>
              <a:ext uri="{FF2B5EF4-FFF2-40B4-BE49-F238E27FC236}">
                <a16:creationId xmlns:a16="http://schemas.microsoft.com/office/drawing/2014/main" id="{AF16DD73-FACF-544B-982F-DB524CAA62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0" r="4529" b="3"/>
          <a:stretch/>
        </p:blipFill>
        <p:spPr bwMode="auto">
          <a:xfrm>
            <a:off x="6096000" y="201168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05004D-40D8-2A4E-BE72-99D23768E78F}"/>
              </a:ext>
            </a:extLst>
          </p:cNvPr>
          <p:cNvSpPr>
            <a:spLocks noGrp="1"/>
          </p:cNvSpPr>
          <p:nvPr>
            <p:ph type="title"/>
          </p:nvPr>
        </p:nvSpPr>
        <p:spPr>
          <a:xfrm>
            <a:off x="3903226" y="10"/>
            <a:ext cx="4385569" cy="1345720"/>
          </a:xfrm>
          <a:noFill/>
        </p:spPr>
        <p:txBody>
          <a:bodyPr vert="horz" lIns="91440" tIns="45720" rIns="91440" bIns="45720" rtlCol="0" anchor="ctr">
            <a:noAutofit/>
          </a:bodyPr>
          <a:lstStyle/>
          <a:p>
            <a:pPr algn="ctr"/>
            <a:r>
              <a:rPr lang="en-US" sz="3600" b="1" kern="1200" dirty="0" smtClean="0">
                <a:latin typeface="+mj-lt"/>
                <a:ea typeface="+mj-ea"/>
                <a:cs typeface="+mj-cs"/>
              </a:rPr>
              <a:t>American Museum of Natural History</a:t>
            </a:r>
            <a:endParaRPr lang="en-US" sz="3600" b="1" kern="1200" dirty="0">
              <a:latin typeface="+mj-lt"/>
              <a:ea typeface="+mj-ea"/>
              <a:cs typeface="+mj-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512" y="2011680"/>
            <a:ext cx="6952488" cy="3476244"/>
          </a:xfrm>
          <a:prstGeom prst="rect">
            <a:avLst/>
          </a:prstGeom>
        </p:spPr>
      </p:pic>
      <p:pic>
        <p:nvPicPr>
          <p:cNvPr id="6" name="Picture 5"/>
          <p:cNvPicPr>
            <a:picLocks noChangeAspect="1"/>
          </p:cNvPicPr>
          <p:nvPr/>
        </p:nvPicPr>
        <p:blipFill>
          <a:blip r:embed="rId4"/>
          <a:stretch>
            <a:fillRect/>
          </a:stretch>
        </p:blipFill>
        <p:spPr>
          <a:xfrm>
            <a:off x="197794" y="2143505"/>
            <a:ext cx="5597978" cy="3165349"/>
          </a:xfrm>
          <a:prstGeom prst="rect">
            <a:avLst/>
          </a:prstGeom>
        </p:spPr>
      </p:pic>
    </p:spTree>
    <p:extLst>
      <p:ext uri="{BB962C8B-B14F-4D97-AF65-F5344CB8AC3E}">
        <p14:creationId xmlns:p14="http://schemas.microsoft.com/office/powerpoint/2010/main" val="3110015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4E46D71B-6B25-8F40-8390-7CB2524815C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4260" r="3" b="13502"/>
          <a:stretch/>
        </p:blipFill>
        <p:spPr bwMode="auto">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F357CA-0990-1746-898E-DC6601B5CDD1}"/>
              </a:ext>
            </a:extLst>
          </p:cNvPr>
          <p:cNvPicPr>
            <a:picLocks noChangeAspect="1"/>
          </p:cNvPicPr>
          <p:nvPr/>
        </p:nvPicPr>
        <p:blipFill rotWithShape="1">
          <a:blip r:embed="rId3"/>
          <a:srcRect r="9205" b="4"/>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4" name="Picture 3">
            <a:extLst>
              <a:ext uri="{FF2B5EF4-FFF2-40B4-BE49-F238E27FC236}">
                <a16:creationId xmlns:a16="http://schemas.microsoft.com/office/drawing/2014/main" id="{D8AD2413-0686-5B49-8219-DE127A3DDC1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721" r="2975" b="-1"/>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p:nvSpPr>
          <p:cNvPr id="2" name="Title 1">
            <a:extLst>
              <a:ext uri="{FF2B5EF4-FFF2-40B4-BE49-F238E27FC236}">
                <a16:creationId xmlns:a16="http://schemas.microsoft.com/office/drawing/2014/main" id="{4B9B291A-12C3-4648-A151-E2E86ACCF007}"/>
              </a:ext>
            </a:extLst>
          </p:cNvPr>
          <p:cNvSpPr>
            <a:spLocks noGrp="1"/>
          </p:cNvSpPr>
          <p:nvPr>
            <p:ph type="title"/>
          </p:nvPr>
        </p:nvSpPr>
        <p:spPr>
          <a:xfrm>
            <a:off x="448056" y="685800"/>
            <a:ext cx="4922338" cy="1325563"/>
          </a:xfrm>
        </p:spPr>
        <p:txBody>
          <a:bodyPr>
            <a:normAutofit/>
          </a:bodyPr>
          <a:lstStyle/>
          <a:p>
            <a:r>
              <a:rPr lang="en-US" sz="3400" dirty="0" smtClean="0"/>
              <a:t>@ Stonehill College</a:t>
            </a:r>
            <a:endParaRPr lang="en-US" sz="3400" dirty="0"/>
          </a:p>
        </p:txBody>
      </p:sp>
      <p:sp>
        <p:nvSpPr>
          <p:cNvPr id="3" name="Content Placeholder 2">
            <a:extLst>
              <a:ext uri="{FF2B5EF4-FFF2-40B4-BE49-F238E27FC236}">
                <a16:creationId xmlns:a16="http://schemas.microsoft.com/office/drawing/2014/main" id="{A2CD0134-29DF-234A-B909-10A2D9C4ACFE}"/>
              </a:ext>
            </a:extLst>
          </p:cNvPr>
          <p:cNvSpPr>
            <a:spLocks noGrp="1"/>
          </p:cNvSpPr>
          <p:nvPr>
            <p:ph idx="1"/>
          </p:nvPr>
        </p:nvSpPr>
        <p:spPr>
          <a:xfrm>
            <a:off x="448056" y="2011363"/>
            <a:ext cx="5122688" cy="4718621"/>
          </a:xfrm>
        </p:spPr>
        <p:txBody>
          <a:bodyPr>
            <a:normAutofit/>
          </a:bodyPr>
          <a:lstStyle/>
          <a:p>
            <a:r>
              <a:rPr lang="en-US" sz="2000" dirty="0"/>
              <a:t>BIO </a:t>
            </a:r>
            <a:r>
              <a:rPr lang="en-US" sz="2000" dirty="0" smtClean="0"/>
              <a:t>101/102 – Bio Principles</a:t>
            </a:r>
          </a:p>
          <a:p>
            <a:r>
              <a:rPr lang="en-US" sz="2000" dirty="0" smtClean="0"/>
              <a:t>BIO 261 – </a:t>
            </a:r>
            <a:r>
              <a:rPr lang="en-US" sz="2000" dirty="0" err="1" smtClean="0"/>
              <a:t>Biostats</a:t>
            </a:r>
            <a:r>
              <a:rPr lang="en-US" sz="2000" dirty="0" smtClean="0"/>
              <a:t> </a:t>
            </a:r>
            <a:endParaRPr lang="en-US" sz="2000" dirty="0"/>
          </a:p>
          <a:p>
            <a:r>
              <a:rPr lang="en-US" sz="2000" dirty="0"/>
              <a:t>BIO 331/332 – Bioinformatics</a:t>
            </a:r>
          </a:p>
          <a:p>
            <a:r>
              <a:rPr lang="en-US" sz="2000" dirty="0"/>
              <a:t>BIO 303 </a:t>
            </a:r>
            <a:r>
              <a:rPr lang="en-US" sz="2000" dirty="0" smtClean="0"/>
              <a:t>– Botany</a:t>
            </a:r>
          </a:p>
          <a:p>
            <a:r>
              <a:rPr lang="en-US" sz="2000" dirty="0" smtClean="0"/>
              <a:t>DAN 602 – Statistics</a:t>
            </a:r>
            <a:endParaRPr lang="en-US" sz="2000" dirty="0"/>
          </a:p>
          <a:p>
            <a:r>
              <a:rPr lang="en-US" sz="2000" dirty="0" smtClean="0"/>
              <a:t>Research @ </a:t>
            </a:r>
            <a:r>
              <a:rPr lang="en-US" sz="2000" dirty="0" smtClean="0">
                <a:hlinkClick r:id="rId5"/>
              </a:rPr>
              <a:t>http</a:t>
            </a:r>
            <a:r>
              <a:rPr lang="en-US" sz="2000" dirty="0">
                <a:hlinkClick r:id="rId5"/>
              </a:rPr>
              <a:t>://devbioinformatics.org</a:t>
            </a:r>
            <a:r>
              <a:rPr lang="en-US" sz="2000" dirty="0" smtClean="0">
                <a:hlinkClick r:id="rId5"/>
              </a:rPr>
              <a:t>/</a:t>
            </a:r>
            <a:r>
              <a:rPr lang="en-US" sz="2000" dirty="0" smtClean="0"/>
              <a:t> </a:t>
            </a:r>
            <a:endParaRPr lang="en-US" sz="2000" dirty="0"/>
          </a:p>
          <a:p>
            <a:pPr marL="0" indent="0">
              <a:buNone/>
            </a:pPr>
            <a:r>
              <a:rPr lang="en-US" sz="2000" dirty="0" smtClean="0"/>
              <a:t>	R/python/bash/C++</a:t>
            </a:r>
          </a:p>
          <a:p>
            <a:pPr marL="0" indent="0">
              <a:buNone/>
            </a:pPr>
            <a:r>
              <a:rPr lang="en-US" sz="2000" dirty="0"/>
              <a:t>	</a:t>
            </a:r>
            <a:r>
              <a:rPr lang="en-US" sz="2000" dirty="0" smtClean="0"/>
              <a:t>Metagenomics</a:t>
            </a:r>
          </a:p>
          <a:p>
            <a:pPr marL="0" indent="0">
              <a:buNone/>
            </a:pPr>
            <a:r>
              <a:rPr lang="en-US" sz="2000" dirty="0"/>
              <a:t>	</a:t>
            </a:r>
            <a:r>
              <a:rPr lang="en-US" sz="2000" dirty="0" smtClean="0"/>
              <a:t>Ecological &amp; Climate modeling</a:t>
            </a:r>
          </a:p>
          <a:p>
            <a:pPr marL="0" indent="0">
              <a:buNone/>
            </a:pPr>
            <a:r>
              <a:rPr lang="en-US" sz="2000" dirty="0"/>
              <a:t>	</a:t>
            </a:r>
            <a:r>
              <a:rPr lang="en-US" sz="2000" dirty="0" smtClean="0"/>
              <a:t>GPU Acceleration</a:t>
            </a:r>
          </a:p>
        </p:txBody>
      </p:sp>
    </p:spTree>
    <p:extLst>
      <p:ext uri="{BB962C8B-B14F-4D97-AF65-F5344CB8AC3E}">
        <p14:creationId xmlns:p14="http://schemas.microsoft.com/office/powerpoint/2010/main" val="27251903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7879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a:t>
            </a:r>
            <a:endParaRPr lang="en-US" dirty="0"/>
          </a:p>
        </p:txBody>
      </p:sp>
      <p:sp>
        <p:nvSpPr>
          <p:cNvPr id="3" name="Content Placeholder 2"/>
          <p:cNvSpPr>
            <a:spLocks noGrp="1"/>
          </p:cNvSpPr>
          <p:nvPr>
            <p:ph idx="1"/>
          </p:nvPr>
        </p:nvSpPr>
        <p:spPr/>
        <p:txBody>
          <a:bodyPr/>
          <a:lstStyle/>
          <a:p>
            <a:r>
              <a:rPr lang="en-US" dirty="0" smtClean="0"/>
              <a:t>Who, what, where (are you coming from)?</a:t>
            </a:r>
          </a:p>
          <a:p>
            <a:r>
              <a:rPr lang="en-US" dirty="0" smtClean="0"/>
              <a:t>Why (MPS)?</a:t>
            </a:r>
          </a:p>
          <a:p>
            <a:r>
              <a:rPr lang="en-US" dirty="0" smtClean="0"/>
              <a:t>What do you want to learn from this class?</a:t>
            </a:r>
            <a:endParaRPr lang="en-US" dirty="0"/>
          </a:p>
        </p:txBody>
      </p:sp>
    </p:spTree>
    <p:extLst>
      <p:ext uri="{BB962C8B-B14F-4D97-AF65-F5344CB8AC3E}">
        <p14:creationId xmlns:p14="http://schemas.microsoft.com/office/powerpoint/2010/main" val="27572585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4F4FF194D839419CF6D87A1D0D4018" ma:contentTypeVersion="15" ma:contentTypeDescription="Create a new document." ma:contentTypeScope="" ma:versionID="2f4cd23cc76f0b4b6d90209c593ccd3c">
  <xsd:schema xmlns:xsd="http://www.w3.org/2001/XMLSchema" xmlns:xs="http://www.w3.org/2001/XMLSchema" xmlns:p="http://schemas.microsoft.com/office/2006/metadata/properties" xmlns:ns1="http://schemas.microsoft.com/sharepoint/v3" xmlns:ns3="a2e4c909-b0ad-42ba-bc65-78bddd8ec0cd" xmlns:ns4="b532ef42-ae07-4d73-a9d3-ad6fd33eba7d" targetNamespace="http://schemas.microsoft.com/office/2006/metadata/properties" ma:root="true" ma:fieldsID="aa6e0a84856982068e9fcfbc2b189a3e" ns1:_="" ns3:_="" ns4:_="">
    <xsd:import namespace="http://schemas.microsoft.com/sharepoint/v3"/>
    <xsd:import namespace="a2e4c909-b0ad-42ba-bc65-78bddd8ec0cd"/>
    <xsd:import namespace="b532ef42-ae07-4d73-a9d3-ad6fd33eba7d"/>
    <xsd:element name="properties">
      <xsd:complexType>
        <xsd:sequence>
          <xsd:element name="documentManagement">
            <xsd:complexType>
              <xsd:all>
                <xsd:element ref="ns3:MediaServiceMetadata" minOccurs="0"/>
                <xsd:element ref="ns3:MediaServiceFastMetadata"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1:_ip_UnifiedCompliancePolicyProperties" minOccurs="0"/>
                <xsd:element ref="ns1:_ip_UnifiedCompliancePolicyUIActio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e4c909-b0ad-42ba-bc65-78bddd8ec0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532ef42-ae07-4d73-a9d3-ad6fd33eba7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50D10D6-E219-4944-90D6-B4DF4663A8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2e4c909-b0ad-42ba-bc65-78bddd8ec0cd"/>
    <ds:schemaRef ds:uri="b532ef42-ae07-4d73-a9d3-ad6fd33eba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4CCA4E-7DC9-4448-BFC8-EE70ADC20B1C}">
  <ds:schemaRefs>
    <ds:schemaRef ds:uri="http://schemas.microsoft.com/sharepoint/v3/contenttype/forms"/>
  </ds:schemaRefs>
</ds:datastoreItem>
</file>

<file path=customXml/itemProps3.xml><?xml version="1.0" encoding="utf-8"?>
<ds:datastoreItem xmlns:ds="http://schemas.openxmlformats.org/officeDocument/2006/customXml" ds:itemID="{D7BAEB4B-C1D3-4D13-9609-F5B2B2D0F052}">
  <ds:schemaRefs>
    <ds:schemaRef ds:uri="http://schemas.microsoft.com/sharepoint/v3"/>
    <ds:schemaRef ds:uri="http://purl.org/dc/terms/"/>
    <ds:schemaRef ds:uri="http://schemas.openxmlformats.org/package/2006/metadata/core-properties"/>
    <ds:schemaRef ds:uri="b532ef42-ae07-4d73-a9d3-ad6fd33eba7d"/>
    <ds:schemaRef ds:uri="http://schemas.microsoft.com/office/2006/documentManagement/types"/>
    <ds:schemaRef ds:uri="http://schemas.microsoft.com/office/infopath/2007/PartnerControls"/>
    <ds:schemaRef ds:uri="http://purl.org/dc/elements/1.1/"/>
    <ds:schemaRef ds:uri="http://schemas.microsoft.com/office/2006/metadata/properties"/>
    <ds:schemaRef ds:uri="a2e4c909-b0ad-42ba-bc65-78bddd8ec0c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1296</TotalTime>
  <Words>683</Words>
  <Application>Microsoft Office PowerPoint</Application>
  <PresentationFormat>Widescreen</PresentationFormat>
  <Paragraphs>106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DAN602: Statistics for Data Analytics </vt:lpstr>
      <vt:lpstr>Welcome!</vt:lpstr>
      <vt:lpstr>About me</vt:lpstr>
      <vt:lpstr>Academics (too many years in school) </vt:lpstr>
      <vt:lpstr>American Museum of Natural History</vt:lpstr>
      <vt:lpstr>American Museum of Natural History</vt:lpstr>
      <vt:lpstr>@ Stonehill College</vt:lpstr>
      <vt:lpstr>About you</vt:lpstr>
      <vt:lpstr>Introductions </vt:lpstr>
      <vt:lpstr>DAN 602</vt:lpstr>
      <vt:lpstr>Questions</vt:lpstr>
      <vt:lpstr>BREAK until 10:40</vt:lpstr>
      <vt:lpstr>Discussion: What are we trying to do with statistics?</vt:lpstr>
      <vt:lpstr>Statistics</vt:lpstr>
      <vt:lpstr>BUT…</vt:lpstr>
      <vt:lpstr>PowerPoint Presentation</vt:lpstr>
      <vt:lpstr>What are we trying to do?</vt:lpstr>
      <vt:lpstr>Statistics is…</vt:lpstr>
      <vt:lpstr>Time to practice…</vt:lpstr>
      <vt:lpstr>Stats: Which masks are best?</vt:lpstr>
      <vt:lpstr>The CDC noted that "For 6% of the deaths, COVID-19 was the only cause mentioned."</vt:lpstr>
      <vt:lpstr>The CDC noted that "For 6% of the deaths, COVID-19 was the only cause mentioned."</vt:lpstr>
      <vt:lpstr>The CDC noted that "For 6% of the deaths, COVID-19 was the only cause mentioned."</vt:lpstr>
      <vt:lpstr>Good analysis here:</vt:lpstr>
      <vt:lpstr>Video #1: The “best” stats video…</vt:lpstr>
      <vt:lpstr>Video #2: Steven on car seats</vt:lpstr>
      <vt:lpstr>Lunch</vt:lpstr>
      <vt:lpstr>SAS Studio Orientation for Stats</vt:lpstr>
    </vt:vector>
  </TitlesOfParts>
  <Company>Stonehill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DAN602: Statistics for Data Analytics</dc:title>
  <dc:creator>Harbert, Robert S.</dc:creator>
  <cp:lastModifiedBy>Harbert, Robert S.</cp:lastModifiedBy>
  <cp:revision>11</cp:revision>
  <dcterms:created xsi:type="dcterms:W3CDTF">2020-09-03T14:12:45Z</dcterms:created>
  <dcterms:modified xsi:type="dcterms:W3CDTF">2020-09-04T11:49:42Z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0x010100B34F4FF194D839419CF6D87A1D0D4018</vt:lpwstr>
  </property>
</Properties>
</file>